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9" r:id="rId3"/>
    <p:sldId id="258" r:id="rId4"/>
    <p:sldId id="262" r:id="rId5"/>
    <p:sldId id="263" r:id="rId6"/>
    <p:sldId id="264" r:id="rId7"/>
    <p:sldId id="260" r:id="rId8"/>
    <p:sldId id="261" r:id="rId9"/>
    <p:sldId id="265" r:id="rId10"/>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68" d="100"/>
          <a:sy n="68" d="100"/>
        </p:scale>
        <p:origin x="-936"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19" name="18 Marcador de pie de página"/>
          <p:cNvSpPr>
            <a:spLocks noGrp="1"/>
          </p:cNvSpPr>
          <p:nvPr>
            <p:ph type="ftr" sz="quarter" idx="11"/>
          </p:nvPr>
        </p:nvSpPr>
        <p:spPr/>
        <p:txBody>
          <a:bodyPr/>
          <a:lstStyle/>
          <a:p>
            <a:endParaRPr lang="es-AR"/>
          </a:p>
        </p:txBody>
      </p:sp>
      <p:sp>
        <p:nvSpPr>
          <p:cNvPr id="27" name="26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8" name="7 Marcador de número de diapositiva"/>
          <p:cNvSpPr>
            <a:spLocks noGrp="1"/>
          </p:cNvSpPr>
          <p:nvPr>
            <p:ph type="sldNum" sz="quarter" idx="11"/>
          </p:nvPr>
        </p:nvSpPr>
        <p:spPr/>
        <p:txBody>
          <a:bodyPr/>
          <a:lstStyle/>
          <a:p>
            <a:fld id="{6E626B4D-1EC3-4D11-BB52-96A312E644B5}" type="slidenum">
              <a:rPr lang="es-AR" smtClean="0"/>
              <a:pPr/>
              <a:t>‹Nº›</a:t>
            </a:fld>
            <a:endParaRPr lang="es-AR"/>
          </a:p>
        </p:txBody>
      </p:sp>
      <p:sp>
        <p:nvSpPr>
          <p:cNvPr id="9" name="8 Marcador de pie de página"/>
          <p:cNvSpPr>
            <a:spLocks noGrp="1"/>
          </p:cNvSpPr>
          <p:nvPr>
            <p:ph type="ftr" sz="quarter" idx="12"/>
          </p:nvPr>
        </p:nvSpPr>
        <p:spPr/>
        <p:txBody>
          <a:bodyPr/>
          <a:lstStyle/>
          <a:p>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EC1852F-D183-4593-9037-C892D900DC8B}" type="datetimeFigureOut">
              <a:rPr lang="es-AR" smtClean="0"/>
              <a:pPr/>
              <a:t>07/04/2011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a:xfrm>
            <a:off x="8156448" y="6422064"/>
            <a:ext cx="762000" cy="365125"/>
          </a:xfrm>
        </p:spPr>
        <p:txBody>
          <a:bodyPr/>
          <a:lstStyle/>
          <a:p>
            <a:fld id="{6E626B4D-1EC3-4D11-BB52-96A312E644B5}"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7EC1852F-D183-4593-9037-C892D900DC8B}" type="datetimeFigureOut">
              <a:rPr lang="es-AR" smtClean="0"/>
              <a:pPr/>
              <a:t>07/04/2011</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6E626B4D-1EC3-4D11-BB52-96A312E644B5}"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EC1852F-D183-4593-9037-C892D900DC8B}" type="datetimeFigureOut">
              <a:rPr lang="es-AR" smtClean="0"/>
              <a:pPr/>
              <a:t>07/04/2011</a:t>
            </a:fld>
            <a:endParaRPr lang="es-AR"/>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AR"/>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E626B4D-1EC3-4D11-BB52-96A312E644B5}"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hyperlink" Target="http://www.accorhotels.com/fr/hotel-1293-grand-hotel-beauvau-marseille-vieux-port/index.shtml" TargetMode="External"/><Relationship Id="rId7" Type="http://schemas.openxmlformats.org/officeDocument/2006/relationships/hyperlink" Target="http://www.meuble-appartement-location.com/" TargetMode="External"/><Relationship Id="rId2" Type="http://schemas.openxmlformats.org/officeDocument/2006/relationships/hyperlink" Target="http://www.sofitel.com/es/hotel-0542-sofitel-marseille-vieux-port/index.shtml" TargetMode="External"/><Relationship Id="rId1" Type="http://schemas.openxmlformats.org/officeDocument/2006/relationships/slideLayout" Target="../slideLayouts/slideLayout8.xml"/><Relationship Id="rId6" Type="http://schemas.openxmlformats.org/officeDocument/2006/relationships/hyperlink" Target="http://www.radissonblu.fr/hotel-marseille" TargetMode="External"/><Relationship Id="rId5" Type="http://schemas.openxmlformats.org/officeDocument/2006/relationships/hyperlink" Target="http://www.accorhotels.com/fr/hotel-3485-pullman-marseille-palm-beach/index.shtml" TargetMode="External"/><Relationship Id="rId4" Type="http://schemas.openxmlformats.org/officeDocument/2006/relationships/hyperlink" Target="http://www.hrvpm.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chez-fonfon.com/" TargetMode="External"/><Relationship Id="rId2" Type="http://schemas.openxmlformats.org/officeDocument/2006/relationships/hyperlink" Target="http://www.bouillabaisse.com/cadre.php" TargetMode="External"/><Relationship Id="rId1" Type="http://schemas.openxmlformats.org/officeDocument/2006/relationships/slideLayout" Target="../slideLayouts/slideLayout8.xml"/><Relationship Id="rId5" Type="http://schemas.openxmlformats.org/officeDocument/2006/relationships/hyperlink" Target="http://pizzeriachezjeannot.com/htfr/0001.htm" TargetMode="External"/><Relationship Id="rId4" Type="http://schemas.openxmlformats.org/officeDocument/2006/relationships/hyperlink" Target="http://www.unetableausud.com/fr_cartes.htm"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1979712" y="692696"/>
            <a:ext cx="6480048" cy="2301240"/>
          </a:xfrm>
        </p:spPr>
        <p:txBody>
          <a:bodyPr/>
          <a:lstStyle/>
          <a:p>
            <a:r>
              <a:rPr lang="es-AR" dirty="0" smtClean="0"/>
              <a:t>MARSEILLE</a:t>
            </a:r>
            <a:endParaRPr lang="es-AR" dirty="0"/>
          </a:p>
        </p:txBody>
      </p:sp>
      <p:pic>
        <p:nvPicPr>
          <p:cNvPr id="3" name="2 Imagen" descr="regiones-de-francia.gif"/>
          <p:cNvPicPr>
            <a:picLocks noChangeAspect="1"/>
          </p:cNvPicPr>
          <p:nvPr/>
        </p:nvPicPr>
        <p:blipFill>
          <a:blip r:embed="rId2" cstate="print"/>
          <a:stretch>
            <a:fillRect/>
          </a:stretch>
        </p:blipFill>
        <p:spPr>
          <a:xfrm>
            <a:off x="539552" y="1277838"/>
            <a:ext cx="5238750" cy="47434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dirty="0" smtClean="0"/>
              <a:t>MARSEILLE</a:t>
            </a:r>
            <a:endParaRPr lang="es-AR" dirty="0"/>
          </a:p>
        </p:txBody>
      </p:sp>
      <p:sp>
        <p:nvSpPr>
          <p:cNvPr id="3" name="2 Marcador de contenido"/>
          <p:cNvSpPr>
            <a:spLocks noGrp="1"/>
          </p:cNvSpPr>
          <p:nvPr>
            <p:ph idx="1"/>
          </p:nvPr>
        </p:nvSpPr>
        <p:spPr/>
        <p:txBody>
          <a:bodyPr>
            <a:normAutofit fontScale="62500" lnSpcReduction="20000"/>
          </a:bodyPr>
          <a:lstStyle/>
          <a:p>
            <a:pPr>
              <a:lnSpc>
                <a:spcPct val="170000"/>
              </a:lnSpc>
            </a:pPr>
            <a:r>
              <a:rPr lang="fr-FR" sz="2000" dirty="0" smtClean="0"/>
              <a:t>Marseille est aujourd’hui l’une des villes les plus cosmopolites de France, qui attire chaque année une foule de touristes du monde entier. </a:t>
            </a:r>
            <a:endParaRPr lang="es-AR" sz="2000" dirty="0" smtClean="0"/>
          </a:p>
          <a:p>
            <a:pPr>
              <a:lnSpc>
                <a:spcPct val="170000"/>
              </a:lnSpc>
            </a:pPr>
            <a:r>
              <a:rPr lang="fr-FR" sz="2000" dirty="0" smtClean="0"/>
              <a:t>Se positionne comme la ville française et méditerranéenne de référence en matière d’organisations de congrès et séminaires. </a:t>
            </a:r>
          </a:p>
          <a:p>
            <a:pPr>
              <a:lnSpc>
                <a:spcPct val="150000"/>
              </a:lnSpc>
            </a:pPr>
            <a:r>
              <a:rPr lang="fr-FR" sz="2000" dirty="0" smtClean="0"/>
              <a:t>Marseille</a:t>
            </a:r>
            <a:r>
              <a:rPr lang="fr-FR" sz="2000" b="1" dirty="0" smtClean="0"/>
              <a:t> </a:t>
            </a:r>
            <a:r>
              <a:rPr lang="fr-FR" sz="2000" dirty="0" smtClean="0"/>
              <a:t>est située au sud-est de la France, dans la région de Provence-Alpes-Côte d’ Azur.</a:t>
            </a:r>
          </a:p>
          <a:p>
            <a:pPr>
              <a:lnSpc>
                <a:spcPct val="150000"/>
              </a:lnSpc>
            </a:pPr>
            <a:r>
              <a:rPr lang="fr-FR" sz="2000" dirty="0" smtClean="0"/>
              <a:t>Cet endroit est divisée en 16 arrondissements municipaux, eux-mêmes divisée en quartiers.</a:t>
            </a:r>
          </a:p>
          <a:p>
            <a:pPr>
              <a:lnSpc>
                <a:spcPct val="150000"/>
              </a:lnSpc>
            </a:pPr>
            <a:r>
              <a:rPr lang="fr-FR" sz="2000" dirty="0" smtClean="0"/>
              <a:t>Marseille compte avec 240 km² de superficie, et avec une population de 859.543 habitants environ.</a:t>
            </a:r>
          </a:p>
          <a:p>
            <a:pPr>
              <a:lnSpc>
                <a:spcPct val="150000"/>
              </a:lnSpc>
            </a:pPr>
            <a:r>
              <a:rPr lang="fr-FR" sz="2000" dirty="0" smtClean="0"/>
              <a:t>Cette ville est bordée par la mer Méditerranée à l’ouest et enserrée par des massifs. </a:t>
            </a:r>
          </a:p>
          <a:p>
            <a:pPr>
              <a:lnSpc>
                <a:spcPct val="150000"/>
              </a:lnSpc>
            </a:pPr>
            <a:r>
              <a:rPr lang="fr-FR" sz="2000" dirty="0" smtClean="0"/>
              <a:t>Elle a été fondée vers 600 avant J.-C. par des marins grecs originaires de Phocée en Asie Mineurs.</a:t>
            </a:r>
          </a:p>
          <a:p>
            <a:pPr>
              <a:lnSpc>
                <a:spcPct val="150000"/>
              </a:lnSpc>
            </a:pPr>
            <a:r>
              <a:rPr lang="fr-FR" sz="2000" dirty="0" smtClean="0"/>
              <a:t>Marseille est le premier port français et méditerranéen</a:t>
            </a:r>
            <a:r>
              <a:rPr lang="fr-FR" sz="2000" dirty="0" smtClean="0"/>
              <a:t>.</a:t>
            </a:r>
          </a:p>
          <a:p>
            <a:pPr>
              <a:lnSpc>
                <a:spcPct val="150000"/>
              </a:lnSpc>
            </a:pPr>
            <a:r>
              <a:rPr lang="fr-FR" sz="2000" dirty="0" smtClean="0"/>
              <a:t>Marseille se trouve a la région Côte d‘Azur; la ville est à proximité de très importantes villes comme Monaco, Nice, Cannes, où se célèbre le Festival De Cannes, et aussi de la ville de Toulon. Vous pouvez prendre le train et en peu de temps être à Lyon ou Paris.</a:t>
            </a:r>
          </a:p>
          <a:p>
            <a:pPr>
              <a:lnSpc>
                <a:spcPct val="150000"/>
              </a:lnSpc>
            </a:pPr>
            <a:endParaRPr lang="es-AR" sz="2000" dirty="0" smtClean="0"/>
          </a:p>
          <a:p>
            <a:endParaRPr lang="es-AR" sz="2000" dirty="0" smtClean="0"/>
          </a:p>
          <a:p>
            <a:endParaRPr lang="es-A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sz="half" idx="2"/>
          </p:nvPr>
        </p:nvSpPr>
        <p:spPr>
          <a:xfrm>
            <a:off x="5292080" y="1772816"/>
            <a:ext cx="3312368" cy="4248472"/>
          </a:xfrm>
        </p:spPr>
        <p:txBody>
          <a:bodyPr>
            <a:normAutofit fontScale="92500" lnSpcReduction="10000"/>
          </a:bodyPr>
          <a:lstStyle/>
          <a:p>
            <a:r>
              <a:rPr lang="es-AR" sz="2000" dirty="0" smtClean="0"/>
              <a:t>LE CLIMAT</a:t>
            </a:r>
          </a:p>
          <a:p>
            <a:pPr>
              <a:lnSpc>
                <a:spcPct val="150000"/>
              </a:lnSpc>
              <a:buFont typeface="Arial" charset="0"/>
              <a:buChar char="•"/>
            </a:pPr>
            <a:r>
              <a:rPr lang="fr-FR" sz="1800" dirty="0" smtClean="0"/>
              <a:t>320 </a:t>
            </a:r>
            <a:r>
              <a:rPr lang="fr-FR" sz="1800" dirty="0" smtClean="0"/>
              <a:t>jours de soleil par an</a:t>
            </a:r>
            <a:r>
              <a:rPr lang="fr-FR" sz="1800" dirty="0" smtClean="0"/>
              <a:t>.</a:t>
            </a:r>
          </a:p>
          <a:p>
            <a:pPr>
              <a:lnSpc>
                <a:spcPct val="150000"/>
              </a:lnSpc>
              <a:buFont typeface="Arial" charset="0"/>
              <a:buChar char="•"/>
            </a:pPr>
            <a:r>
              <a:rPr lang="fr-FR" sz="1800" dirty="0" smtClean="0"/>
              <a:t>Les</a:t>
            </a:r>
            <a:r>
              <a:rPr lang="fr-FR" sz="1800" dirty="0" smtClean="0"/>
              <a:t> mois les plus chauds sont Juin, Juillet et  Août, où les températures maximales enregistrées sont d’entre le 26 et 30º C.</a:t>
            </a:r>
            <a:endParaRPr lang="es-AR" sz="1800" dirty="0" smtClean="0"/>
          </a:p>
          <a:p>
            <a:pPr>
              <a:lnSpc>
                <a:spcPct val="150000"/>
              </a:lnSpc>
              <a:buFont typeface="Arial" charset="0"/>
              <a:buChar char="•"/>
            </a:pPr>
            <a:r>
              <a:rPr lang="fr-FR" sz="1800" dirty="0" smtClean="0"/>
              <a:t>Il </a:t>
            </a:r>
            <a:r>
              <a:rPr lang="fr-FR" sz="1800" dirty="0" smtClean="0"/>
              <a:t>y a en moyenne 525 mm de précipitations par an. </a:t>
            </a:r>
            <a:endParaRPr lang="fr-FR" sz="1800" dirty="0" smtClean="0"/>
          </a:p>
          <a:p>
            <a:pPr>
              <a:lnSpc>
                <a:spcPct val="150000"/>
              </a:lnSpc>
              <a:buFont typeface="Arial" charset="0"/>
              <a:buChar char="•"/>
            </a:pPr>
            <a:r>
              <a:rPr lang="fr-FR" sz="1800" dirty="0" smtClean="0"/>
              <a:t>La </a:t>
            </a:r>
            <a:r>
              <a:rPr lang="fr-FR" sz="1800" dirty="0" smtClean="0"/>
              <a:t>température moyenne à Marseille est de 15,9 °C.</a:t>
            </a:r>
            <a:endParaRPr lang="es-AR" sz="1800" dirty="0" smtClean="0"/>
          </a:p>
        </p:txBody>
      </p:sp>
      <p:pic>
        <p:nvPicPr>
          <p:cNvPr id="1026" name="Picture 2" descr="Fichier:Marseille Old Port.jpg"/>
          <p:cNvPicPr>
            <a:picLocks noGrp="1" noChangeAspect="1" noChangeArrowheads="1"/>
          </p:cNvPicPr>
          <p:nvPr>
            <p:ph type="pic" idx="1"/>
          </p:nvPr>
        </p:nvPicPr>
        <p:blipFill>
          <a:blip r:embed="rId2" cstate="print"/>
          <a:srcRect l="27562" r="27562"/>
          <a:stretch>
            <a:fillRect/>
          </a:stretch>
        </p:blipFill>
        <p:spPr bwMode="auto">
          <a:xfrm>
            <a:off x="827584" y="1844824"/>
            <a:ext cx="4114800" cy="4114800"/>
          </a:xfrm>
          <a:prstGeom prst="rect">
            <a:avLst/>
          </a:prstGeom>
          <a:noFill/>
          <a:ln w="9525">
            <a:noFill/>
            <a:miter lim="800000"/>
            <a:headEnd/>
            <a:tailEnd/>
          </a:ln>
        </p:spPr>
      </p:pic>
      <p:sp>
        <p:nvSpPr>
          <p:cNvPr id="8" name="1 Título"/>
          <p:cNvSpPr txBox="1">
            <a:spLocks/>
          </p:cNvSpPr>
          <p:nvPr/>
        </p:nvSpPr>
        <p:spPr>
          <a:xfrm>
            <a:off x="457200" y="274638"/>
            <a:ext cx="7467600" cy="1143000"/>
          </a:xfrm>
          <a:prstGeom prst="rect">
            <a:avLst/>
          </a:prstGeom>
        </p:spPr>
        <p:txBody>
          <a:bodyPr vert="horz" lIns="45720" rIns="4572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AR" sz="4600" b="1" i="0" u="none" strike="noStrike" kern="1200" cap="none" spc="0" normalizeH="0" baseline="0" noProof="0" dirty="0" smtClean="0">
                <a:ln>
                  <a:noFill/>
                </a:ln>
                <a:effectLst/>
                <a:uLnTx/>
                <a:uFillTx/>
                <a:latin typeface="+mj-lt"/>
                <a:ea typeface="+mj-ea"/>
                <a:cs typeface="+mj-cs"/>
              </a:rPr>
              <a:t>MARSEILLE</a:t>
            </a:r>
            <a:endParaRPr kumimoji="0" lang="es-AR" sz="4600" b="1" i="0" u="none" strike="noStrike" kern="1200" cap="none" spc="0" normalizeH="0" baseline="0" noProof="0" dirty="0">
              <a:ln>
                <a:noFill/>
              </a:ln>
              <a:effectLst/>
              <a:uLnTx/>
              <a:uFillTx/>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268760"/>
            <a:ext cx="4032448" cy="720080"/>
          </a:xfrm>
        </p:spPr>
        <p:txBody>
          <a:bodyPr/>
          <a:lstStyle/>
          <a:p>
            <a:pPr algn="ctr">
              <a:lnSpc>
                <a:spcPct val="150000"/>
              </a:lnSpc>
            </a:pPr>
            <a:r>
              <a:rPr lang="es-AR" dirty="0" smtClean="0"/>
              <a:t>Se </a:t>
            </a:r>
            <a:r>
              <a:rPr lang="fr-FR" dirty="0" smtClean="0"/>
              <a:t>déplacer à Marseille</a:t>
            </a:r>
            <a:endParaRPr lang="es-AR" dirty="0"/>
          </a:p>
        </p:txBody>
      </p:sp>
      <p:sp>
        <p:nvSpPr>
          <p:cNvPr id="3" name="2 Marcador de texto"/>
          <p:cNvSpPr>
            <a:spLocks noGrp="1"/>
          </p:cNvSpPr>
          <p:nvPr>
            <p:ph type="body" sz="half" idx="2"/>
          </p:nvPr>
        </p:nvSpPr>
        <p:spPr>
          <a:xfrm>
            <a:off x="539552" y="404664"/>
            <a:ext cx="8136904" cy="936104"/>
          </a:xfrm>
        </p:spPr>
        <p:txBody>
          <a:bodyPr>
            <a:normAutofit/>
          </a:bodyPr>
          <a:lstStyle/>
          <a:p>
            <a:pPr algn="ctr"/>
            <a:r>
              <a:rPr lang="es-AR" sz="4600" dirty="0" smtClean="0"/>
              <a:t>MARSEILLE</a:t>
            </a:r>
            <a:endParaRPr lang="es-AR" sz="4600" dirty="0"/>
          </a:p>
        </p:txBody>
      </p:sp>
      <p:sp>
        <p:nvSpPr>
          <p:cNvPr id="4" name="3 Marcador de contenido"/>
          <p:cNvSpPr>
            <a:spLocks noGrp="1"/>
          </p:cNvSpPr>
          <p:nvPr>
            <p:ph sz="half" idx="4294967295"/>
          </p:nvPr>
        </p:nvSpPr>
        <p:spPr>
          <a:xfrm>
            <a:off x="251520" y="1988840"/>
            <a:ext cx="4104456" cy="4464496"/>
          </a:xfrm>
        </p:spPr>
        <p:txBody>
          <a:bodyPr/>
          <a:lstStyle/>
          <a:p>
            <a:endParaRPr lang="fr-FR" dirty="0" smtClean="0"/>
          </a:p>
          <a:p>
            <a:r>
              <a:rPr lang="fr-FR" sz="2400" dirty="0" smtClean="0"/>
              <a:t>La RTM (Régie des Transports de Marseille) exploite un réseau qui compte avec 2 lignes de tramway, 2 lignes de métro et 79 lignes de bus.</a:t>
            </a:r>
          </a:p>
          <a:p>
            <a:endParaRPr lang="es-AR" dirty="0"/>
          </a:p>
        </p:txBody>
      </p:sp>
      <p:pic>
        <p:nvPicPr>
          <p:cNvPr id="7" name="6 Marcador de posición de imagen" descr="http://www.marseille.fr/sitevdm/document?id=730&amp;id_attribute=66"/>
          <p:cNvPicPr>
            <a:picLocks noGrp="1"/>
          </p:cNvPicPr>
          <p:nvPr>
            <p:ph type="pic" idx="1"/>
          </p:nvPr>
        </p:nvPicPr>
        <p:blipFill>
          <a:blip r:embed="rId2" cstate="print"/>
          <a:srcRect l="12451" r="12451"/>
          <a:stretch>
            <a:fillRect/>
          </a:stretch>
        </p:blipFill>
        <p:spPr bwMode="auto">
          <a:xfrm>
            <a:off x="5364088" y="1484784"/>
            <a:ext cx="3322339" cy="2591866"/>
          </a:xfrm>
          <a:prstGeom prst="rect">
            <a:avLst/>
          </a:prstGeom>
          <a:noFill/>
          <a:ln w="9525">
            <a:noFill/>
            <a:miter lim="800000"/>
            <a:headEnd/>
            <a:tailEnd/>
          </a:ln>
        </p:spPr>
      </p:pic>
      <p:pic>
        <p:nvPicPr>
          <p:cNvPr id="8" name="7 Imagen" descr="mairie"/>
          <p:cNvPicPr/>
          <p:nvPr/>
        </p:nvPicPr>
        <p:blipFill>
          <a:blip r:embed="rId3" cstate="print"/>
          <a:srcRect/>
          <a:stretch>
            <a:fillRect/>
          </a:stretch>
        </p:blipFill>
        <p:spPr bwMode="auto">
          <a:xfrm>
            <a:off x="4283968" y="4797152"/>
            <a:ext cx="3096344" cy="172819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79512" y="1196752"/>
            <a:ext cx="3200400" cy="371264"/>
          </a:xfrm>
        </p:spPr>
        <p:txBody>
          <a:bodyPr/>
          <a:lstStyle/>
          <a:p>
            <a:r>
              <a:rPr lang="es-AR" dirty="0" smtClean="0"/>
              <a:t>Des </a:t>
            </a:r>
            <a:r>
              <a:rPr lang="es-AR" dirty="0" err="1" smtClean="0"/>
              <a:t>lieux</a:t>
            </a:r>
            <a:r>
              <a:rPr lang="es-AR" dirty="0" smtClean="0"/>
              <a:t> </a:t>
            </a:r>
            <a:r>
              <a:rPr lang="es-AR" dirty="0" smtClean="0"/>
              <a:t>à </a:t>
            </a:r>
            <a:r>
              <a:rPr lang="es-AR" dirty="0" err="1" smtClean="0"/>
              <a:t>visiter</a:t>
            </a:r>
            <a:r>
              <a:rPr lang="es-AR" dirty="0" smtClean="0"/>
              <a:t> à </a:t>
            </a:r>
            <a:r>
              <a:rPr lang="es-AR" dirty="0" err="1" smtClean="0"/>
              <a:t>Marseille</a:t>
            </a:r>
            <a:endParaRPr lang="es-AR" dirty="0"/>
          </a:p>
        </p:txBody>
      </p:sp>
      <p:sp>
        <p:nvSpPr>
          <p:cNvPr id="6" name="5 Marcador de texto"/>
          <p:cNvSpPr>
            <a:spLocks noGrp="1"/>
          </p:cNvSpPr>
          <p:nvPr>
            <p:ph type="body" idx="2"/>
          </p:nvPr>
        </p:nvSpPr>
        <p:spPr>
          <a:xfrm>
            <a:off x="457200" y="214424"/>
            <a:ext cx="8147248" cy="914400"/>
          </a:xfrm>
        </p:spPr>
        <p:txBody>
          <a:bodyPr>
            <a:normAutofit/>
          </a:bodyPr>
          <a:lstStyle/>
          <a:p>
            <a:pPr algn="ctr"/>
            <a:r>
              <a:rPr lang="es-AR" sz="4600" dirty="0" smtClean="0"/>
              <a:t>MARSEILLE</a:t>
            </a:r>
            <a:endParaRPr lang="es-AR" sz="4600" dirty="0"/>
          </a:p>
        </p:txBody>
      </p:sp>
      <p:sp>
        <p:nvSpPr>
          <p:cNvPr id="5" name="4 Marcador de contenido"/>
          <p:cNvSpPr>
            <a:spLocks noGrp="1"/>
          </p:cNvSpPr>
          <p:nvPr>
            <p:ph sz="half" idx="1"/>
          </p:nvPr>
        </p:nvSpPr>
        <p:spPr>
          <a:xfrm>
            <a:off x="457200" y="1700808"/>
            <a:ext cx="8075240" cy="5157192"/>
          </a:xfrm>
        </p:spPr>
        <p:txBody>
          <a:bodyPr>
            <a:normAutofit fontScale="25000" lnSpcReduction="20000"/>
          </a:bodyPr>
          <a:lstStyle/>
          <a:p>
            <a:pPr>
              <a:lnSpc>
                <a:spcPct val="170000"/>
              </a:lnSpc>
            </a:pPr>
            <a:r>
              <a:rPr lang="fr-FR" sz="5600" dirty="0" smtClean="0"/>
              <a:t>Cet endroit a des plages sur la mer Méditerranée le plus important sont Belle Plage, L‘</a:t>
            </a:r>
            <a:r>
              <a:rPr lang="fr-FR" sz="5600" dirty="0" err="1" smtClean="0"/>
              <a:t>Odine</a:t>
            </a:r>
            <a:r>
              <a:rPr lang="fr-FR" sz="5600" dirty="0" smtClean="0"/>
              <a:t> et Le </a:t>
            </a:r>
            <a:r>
              <a:rPr lang="fr-FR" sz="5600" dirty="0" err="1" smtClean="0"/>
              <a:t>Sporting</a:t>
            </a:r>
            <a:r>
              <a:rPr lang="fr-FR" sz="5600" dirty="0" smtClean="0"/>
              <a:t>, mais il y a beaucoup de plages pour tous le types des touristes.</a:t>
            </a:r>
          </a:p>
          <a:p>
            <a:pPr>
              <a:lnSpc>
                <a:spcPct val="170000"/>
              </a:lnSpc>
            </a:pPr>
            <a:r>
              <a:rPr lang="fr-FR" sz="5600" dirty="0" smtClean="0"/>
              <a:t>La Pointe Rouge est un quartier du 8</a:t>
            </a:r>
            <a:r>
              <a:rPr lang="fr-FR" sz="5600" baseline="30000" dirty="0" smtClean="0"/>
              <a:t>e</a:t>
            </a:r>
            <a:r>
              <a:rPr lang="fr-FR" sz="5600" dirty="0" smtClean="0"/>
              <a:t> arrondissement de Marseille (Canton de Marseille-La Pointe-Rouge), situé au Sud de la ville entre Vielle-Chapelle et </a:t>
            </a:r>
            <a:r>
              <a:rPr lang="fr-FR" sz="5600" dirty="0" err="1" smtClean="0"/>
              <a:t>Montredon</a:t>
            </a:r>
            <a:r>
              <a:rPr lang="fr-FR" sz="5600" dirty="0" smtClean="0"/>
              <a:t>. </a:t>
            </a:r>
            <a:r>
              <a:rPr lang="fr-FR" sz="5600" dirty="0" smtClean="0"/>
              <a:t>Le port de la Pointe Rouge est le plus grand port de plaisance de </a:t>
            </a:r>
            <a:r>
              <a:rPr lang="fr-FR" sz="5600" dirty="0" smtClean="0"/>
              <a:t>Marseille. Il </a:t>
            </a:r>
            <a:r>
              <a:rPr lang="fr-FR" sz="5600" dirty="0" smtClean="0"/>
              <a:t>offre </a:t>
            </a:r>
            <a:r>
              <a:rPr lang="fr-FR" sz="5600" dirty="0" smtClean="0"/>
              <a:t>1800 </a:t>
            </a:r>
            <a:r>
              <a:rPr lang="fr-FR" sz="5600" dirty="0" smtClean="0"/>
              <a:t>places à quai et de nombreuses activités </a:t>
            </a:r>
            <a:r>
              <a:rPr lang="fr-FR" sz="5600" dirty="0" smtClean="0"/>
              <a:t>nautiques: voile</a:t>
            </a:r>
            <a:r>
              <a:rPr lang="fr-FR" sz="5600" dirty="0" smtClean="0"/>
              <a:t>, plongée, aviron de mer, kayaks ou pirogue polynésienne</a:t>
            </a:r>
            <a:r>
              <a:rPr lang="fr-FR" sz="5600" dirty="0" smtClean="0"/>
              <a:t>.</a:t>
            </a:r>
          </a:p>
          <a:p>
            <a:pPr>
              <a:lnSpc>
                <a:spcPct val="170000"/>
              </a:lnSpc>
            </a:pPr>
            <a:r>
              <a:rPr lang="fr-FR" sz="5600" dirty="0" smtClean="0"/>
              <a:t>La place Castellane est une place située non loin du centre de Marseille (6</a:t>
            </a:r>
            <a:r>
              <a:rPr lang="fr-FR" sz="5600" baseline="30000" dirty="0" smtClean="0"/>
              <a:t>e</a:t>
            </a:r>
            <a:r>
              <a:rPr lang="fr-FR" sz="5600" dirty="0" smtClean="0"/>
              <a:t> arrondissement). On doit son nom au Marquis de Castellane-</a:t>
            </a:r>
            <a:r>
              <a:rPr lang="fr-FR" sz="5600" dirty="0" err="1" smtClean="0"/>
              <a:t>Majastre</a:t>
            </a:r>
            <a:r>
              <a:rPr lang="fr-FR" sz="5600" dirty="0" smtClean="0"/>
              <a:t> qui offrit le terrain et le financement des travaux</a:t>
            </a:r>
            <a:r>
              <a:rPr lang="fr-FR" sz="5600" dirty="0" smtClean="0"/>
              <a:t>. Cet endroit disposais, jusqu’au 1911, d’un obélisque que a été construit à l’occasion de la naissance  du fils </a:t>
            </a:r>
            <a:r>
              <a:rPr lang="fr-FR" sz="5600" dirty="0" smtClean="0"/>
              <a:t>de l'empereur Napoléon 1er : le </a:t>
            </a:r>
            <a:r>
              <a:rPr lang="fr-FR" sz="5600" i="1" dirty="0" smtClean="0"/>
              <a:t>Roi de Rome</a:t>
            </a:r>
            <a:r>
              <a:rPr lang="fr-FR" sz="5600" dirty="0" smtClean="0"/>
              <a:t>.</a:t>
            </a:r>
          </a:p>
          <a:p>
            <a:pPr>
              <a:lnSpc>
                <a:spcPct val="170000"/>
              </a:lnSpc>
            </a:pPr>
            <a:r>
              <a:rPr lang="fr-FR" sz="5600" dirty="0" smtClean="0"/>
              <a:t>Notre-Dame de la Garde, également appelée localement « la Bonne Mère » est une des basiliques mineures de l'Église catholique. Elle est située sur un piton calcaire de 149 mètres d'altitude au sud du Vieux-Port de Marseille, surélevé de 13 mètres grâce aux murs et soubassements d'un ancien fort.</a:t>
            </a:r>
            <a:endParaRPr lang="fr-FR" sz="5600" dirty="0" smtClean="0"/>
          </a:p>
          <a:p>
            <a:pPr>
              <a:lnSpc>
                <a:spcPct val="170000"/>
              </a:lnSpc>
              <a:buNone/>
            </a:pPr>
            <a:endParaRPr lang="fr-FR" sz="6000" dirty="0" smtClean="0"/>
          </a:p>
          <a:p>
            <a:endParaRPr lang="es-AR" sz="17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060848"/>
            <a:ext cx="3200400" cy="730250"/>
          </a:xfrm>
        </p:spPr>
        <p:txBody>
          <a:bodyPr/>
          <a:lstStyle/>
          <a:p>
            <a:r>
              <a:rPr lang="es-AR" dirty="0" smtClean="0"/>
              <a:t>Des </a:t>
            </a:r>
            <a:r>
              <a:rPr lang="es-AR" dirty="0" err="1" smtClean="0"/>
              <a:t>lieux</a:t>
            </a:r>
            <a:r>
              <a:rPr lang="es-AR" dirty="0" smtClean="0"/>
              <a:t> à </a:t>
            </a:r>
            <a:r>
              <a:rPr lang="es-AR" dirty="0" err="1" smtClean="0"/>
              <a:t>visiter</a:t>
            </a:r>
            <a:r>
              <a:rPr lang="es-AR" dirty="0" smtClean="0"/>
              <a:t> à </a:t>
            </a:r>
            <a:r>
              <a:rPr lang="es-AR" dirty="0" err="1" smtClean="0"/>
              <a:t>Marseille</a:t>
            </a:r>
            <a:endParaRPr lang="es-AR" dirty="0"/>
          </a:p>
        </p:txBody>
      </p:sp>
      <p:sp>
        <p:nvSpPr>
          <p:cNvPr id="3" name="2 Marcador de texto"/>
          <p:cNvSpPr>
            <a:spLocks noGrp="1"/>
          </p:cNvSpPr>
          <p:nvPr>
            <p:ph type="body" idx="2"/>
          </p:nvPr>
        </p:nvSpPr>
        <p:spPr>
          <a:xfrm>
            <a:off x="457200" y="214424"/>
            <a:ext cx="8291264" cy="914400"/>
          </a:xfrm>
        </p:spPr>
        <p:txBody>
          <a:bodyPr>
            <a:normAutofit/>
          </a:bodyPr>
          <a:lstStyle/>
          <a:p>
            <a:pPr algn="ctr"/>
            <a:r>
              <a:rPr lang="es-AR" sz="4600" dirty="0" smtClean="0"/>
              <a:t>MARSEILLE</a:t>
            </a:r>
            <a:endParaRPr lang="es-AR" sz="4600" dirty="0"/>
          </a:p>
        </p:txBody>
      </p:sp>
      <p:pic>
        <p:nvPicPr>
          <p:cNvPr id="1026" name="Picture 2" descr="Basilique Notre-Dame-de-la-Garde"/>
          <p:cNvPicPr>
            <a:picLocks noChangeAspect="1" noChangeArrowheads="1"/>
          </p:cNvPicPr>
          <p:nvPr/>
        </p:nvPicPr>
        <p:blipFill>
          <a:blip r:embed="rId2" cstate="print"/>
          <a:srcRect/>
          <a:stretch>
            <a:fillRect/>
          </a:stretch>
        </p:blipFill>
        <p:spPr bwMode="auto">
          <a:xfrm>
            <a:off x="5262501" y="4265712"/>
            <a:ext cx="3881499" cy="2592288"/>
          </a:xfrm>
          <a:prstGeom prst="rect">
            <a:avLst/>
          </a:prstGeom>
          <a:noFill/>
        </p:spPr>
      </p:pic>
      <p:pic>
        <p:nvPicPr>
          <p:cNvPr id="1028" name="Picture 4" descr="Place Castellane"/>
          <p:cNvPicPr>
            <a:picLocks noChangeAspect="1" noChangeArrowheads="1"/>
          </p:cNvPicPr>
          <p:nvPr/>
        </p:nvPicPr>
        <p:blipFill>
          <a:blip r:embed="rId3" cstate="print"/>
          <a:srcRect/>
          <a:stretch>
            <a:fillRect/>
          </a:stretch>
        </p:blipFill>
        <p:spPr bwMode="auto">
          <a:xfrm>
            <a:off x="251520" y="2636912"/>
            <a:ext cx="2667000" cy="3952876"/>
          </a:xfrm>
          <a:prstGeom prst="rect">
            <a:avLst/>
          </a:prstGeom>
          <a:noFill/>
        </p:spPr>
      </p:pic>
      <p:sp>
        <p:nvSpPr>
          <p:cNvPr id="1030" name="AutoShape 6" descr="data:image/jpg;base64,/9j/4AAQSkZJRgABAQAAAQABAAD/2wCEAAkGBhQSEBQUEhQVFRQWFRcVFBcXFBUVGBQVFRQVFBUUFBQXHCceFxojGRUXHy8gIycpLCwsFx4xNTAqNSYrLCkBCQoKDgwOGg8PGiwkHCQpLCwsLCwsLCwsLCksLCwsLCwsLCwsLCksKSwsLCksLCwsLCksKSwsLCwsLCwsLCwpKf/AABEIAMIBAwMBIgACEQEDEQH/xAAbAAACAwEBAQAAAAAAAAAAAAAAAQIDBAUGB//EAD0QAAEDAgIIBAQEBQQCAwAAAAEAAhEDIRIxBBNBUWFxgZEFIqHwMrHB0QYU4fEjQlJyshWCktJi8oOiwv/EABoBAQEBAQEBAQAAAAAAAAAAAAEAAgMEBQb/xAAtEQACAgEDAwMCBQUAAAAAAAAAAQIREgMhMQQTURRBoQVhIjJCUoEVI2KR0f/aAAwDAQACEQMRAD8A+jQnClCcL6lnzaIwnClCIVY0KEQpQnCrKiMJwnCcIsaIwnClCIRZURhOFKEQqyojCcKUIhVlRGEQpohFlRGEwE4ThVjRGE4ThEIsqFCIUoRCrGiKFJKFWNCQmkjIsQQmhWQ0JIGcky1NWRUJCEKyLESE0KyLEohNNEIyChJpwgBGQ4gnCcIVkWIkITRmWIJoCashxFCcJoVkGIoThNCMhxEhNCsixBCEIyHEcISQrMcQRKElnIcRylKSEZDiOUkpRKsjWI5RKiiUZFiSlKUpRKcixHKUolKVZFiOUJIVkWIk0pTlZyM4gAnCJRKshxCEEIRKMhxCEJJhGQ4jQlKJVkWJJOVCUYlZFiWSlKhiRiVkOJZKJVeJPGjIsSaJUMaWJWRYk5SlQL0i9GRrEsJUcSrL1HErIcS0uRiVONGNFjiW4kYlTjRrE2WJbiRiVWsSxqsqLsSMSpxo1irLEuxIxKjWJaxVliX4kKjWJKssS0PTxrJrE9Ys2WJr1iNYsmtRrVWOJs1iWsWPWo1qLLE2axLWLJrVE1lDibdalrVj1qWuUWJt1qNYsJrKDtKta94zyzz7LEpqPLNrTb4OhrEtYuT/AKswRiexpMwC4AmDBsYWhmkSJBkHIi60nkrQONOmbtajWrFrUa1IUbdcjWrFrUa1Q0bDVUdasutUdYoqNetS1iy61RdXA2qGjZrUjVXOdp7QJmRwv7yVJ8XZvk7oV9xxfB1dakai5Q8TnIT1+yh+cc74U2ODOvrVB2lAZkDquMaztrvU/RHft9llzjHlmlpSfsdd2nNG1VnxIbL+i5b+6KbsMuILWxckbOZyR3YeUa7MvB0vzzs4t19Sm3xEbfuuMfGqRNqgtO7lO1JviNNxjECevs+ilqLyL0vsdk+JN3oWOAMnU4/tB9ZQjv6fkOxLwa9en+YXLFcf1tg5HF5T/uNv2SZXkSDaJnZwjfN+y25wW7ZyUJv2OodIR+YXD0fTqj8WFgMQLOgAk7czlu7Kyn4gWvcHCm7DBLDJkOsAbZ8SAFxfU6dffwdfT6lnY/MI/MLh6TpLpOrwtgAxicbkAQ1rWwB3UNF0HE9rqrycLjhgmJgGYNj2t6LD6qCV0dF0s/J236aAYJgzF7XUHOxD4iLkWMZEhYdNiq6MRIGrLRhxNxMJde+9rRs+qnSLiA3bMX8s53DSSY3bF49bXlOKS2Z6tHSjCTk90aKPiDW1NW50+VpH9RBJBOUHLfKjV02HWcHAuDRBADRjwnG4FxyvMjIqFXwNhLXvfULoggB0CPNm3OD81j0XS2sxsaKlQSXAtJJwhrJgtIE2OV+cqWpPHZtmJRjlwjnaa7Sw7C13lLiS4GQ0WAAO6+ZJM2m9+hT8Fm7qz2uscQM7B8Xlg2MbrjerH+PBoDdU8zLgXVIdcOAkRIkYs+PArNptU4X/AMemLOMCZtNoJJnosqcns9jVJWzJpWhUQ5xruLyB5KrCKbm4cwWhrhPmByAOE3ldPQvCa7C11KuH0yJDH2kOOL4SA5tiDGySIXl9C8S/jGm4w0n4rG8Scjl9l0KdejTDW4ccGC4m5aDINiBwHVehynp7JnFRjPejqUvHajnmlhYKktw4nHCZcQcUCWxHGeC6VTSnNgOAJiTgJeAbA2iczay4DfCqDZJqAkx5i7LaMItbqeQV1Dx5tOGkgAeoE/BJJIgWn0KPVSb/AA7/AMGvTRS3O4dJMTheYEnykdIMGYv23o0fSdYxzmBxwmCC2DMTkJORXMo+K0apl9bymPKC5lvOR5syZ2AjPlOKj4ySBqmML6mJsgMBkNDrkzYh2+8FHqNUuzpnopqZhjoiT2mFlxVXG7msExAEu7k/RcceMaZ5hqy45Ow6sbM9vouoynUgY2ecsxESPiwuPxC0TtG7ksamvqNVa/g6R0YRdtEfENK1bJFQ54YIBvJbIgWuOSzV/E6dhixWknzWJzzOyyuoNBb/ABS0OIOJoeTFzI81yOag7RGh7BgwtLi0lzhJAHlwt2gm2WxZ0+olFVualoxbvgznT6RMOMt2m/TiujWpNbScaQDCWm+EyRwFiTuWl9JjWkBgMA2NuoAETyCx6EaREimfI6XGbYiKclwJG4GL7d9+M9buu37HSOn21sXUabyCXBry4QHfBttYTO3OFU/w6q431cc3HuYk91s0NzQxrGmYGeLEeMk7ZPotQJ5LK6jVh+EXpwluc1k0WjWPbhxWDWEkndiJsnpung0Q6HBj3FrTbY4x5Z5hdE1nDERBIIDQSLjbllkuZpFQOLYp4nuqEOcA5zGjG5pJc2wi3qhxydy5sy9lS4L9C8Ba+XYnNcHOabNjE0kSPXut9Tw9rmgjF5cQEzBI1gBc0/EAXuI6bhBoRDQWgYfMTA2NIsT2I6KDdLDsTS5hMuAaHAmBcWmZiCQuLyyFLYx6N+FNHqBzoI8xsDaLRHD7Ir/hjRm7HSTbzGM1doniGrOAASGAxMWFR4mDJiCOyz1vFASAWmWAlsXkgCcvrvXoi8p1Zh3FWKv4HSc4ucTJufN+iFjrgudiLcwD8OyBGXBCu2zrkebqaNUcZdVpEHMQ5oIjI4CLKFbTHwAdJAwhrWwG2aBMDf13K7CN/qmAOK++ujfvL4PgS65PiPyadb5QHaQagE+YgmRfc4COivp0qRzrNy2scR2L7wsGD3JTDdyz6He8vhD6/wDx+ToihSaC0aU5rTMhogea3wkx6bBEKOkspQcGkPlxP9PlBINu3NYg2NiccE+h8zf+kXr64ivk16NWpUiCKxJAgnVkktMw2WmLSb5yrqXjlOWkuccIwyWOE3mwudg7rnYBKCzksy+nxlu5P4NR+oyW2KPQD8XUxHlcQCTEG8tiDbquT/rAnJrrmJ0cDC0kkNEOAgE5xzVAYkGIX06Hl/H/AAn9Ql7RXyWaT4454h2sAuDhGEVAQBDhJjblvWSnpbB8TKuZMho2kE24kDfktDqe8J6r3K16CFVbM+vl+1FJ0jRzMtqSbWpu3RaLCylR1IPlFVgIg+Sxm9yQSLxeR2VupHE909Wj0Ef3M1/UJftRkrGkX3Y8jOd5Oc709IGjv+JpOFsCRhs0fC0x6LYKQ3IZorbWHNXoY+0mXr5e8UcijpGjttqzPWMW+JtZdLRNI0Zrg4Q0tyvitEbCRkr/AMs3cCpjRGk3Dd+SxLob/WzUeur9BSzxmgD5JMCDAeAB1gLSfxCwsNw5pNU4dbgJJbpDRb4hiDKY4GsDm1Qd4fTmIaf9oVGleEUnN8zQG/8AHtGa4y6BRW0juuuze6NdStomJocxhGMiTVcYAdpDcdzfyhp/+Vv9IWZujN1wfo9LR3unFiZjquGEWLp8sTAyzI3rmf6axrv4WIDb5iZ6TC109C3ho3wCO5BXlcMHSZ604yW63OrpekV34nVGuN7+RrQMLmsBDscDIWA37Sq6Olio4sfTc4h0EY2Nw2YHTAMjCQYN/JYZKiiC1uEOIbnAJjOZjfN0qtEOMu839wDu05KQNHeGitabAluRxHymb3AZlvvZYKukFhl2pDAHvbqxVdUwU3tDoL3RMOmLCQevPGisxB2EYg4umP5jck7+qsfSaYkDbGyMRkxuk3WVGhvyd0ac0timS5wbibLWEESWmA0STY7dhUdD0qofLqiwZulgAPmyBzm5J7rjUQ1pmN2WdiDn0WqlVJGHW1GgiJxkxDc4nfKy4VwKfk1eL+N1cVnQALt1RgmQfK8gjqR0WbRtMc6C2jJLTjlgMnAcnBom9ptyVbQQ69Vz/KAPNcOmC4XOYK7Ph2h6S9jHiucJbkYabNLbw20uupVFbmJZe3BztH0DSqlTWRcAtAxUw1omcoJJ5rfR/D1YOLiWiYxDE7ISIFoAhxsLLo0tCrNaMVTEQ0AuNR4khsFxAEXMH5Ln+H+E1qelOq1dIY6jDzq8b3RikizrWVn7IqfNms6E4W83eofVC3/maP8AVS7sTWe4/BUfMm1T9psgE8ek/Oyc8COcBSYfYJP2X6qz81Qp4Ht90yOB7Jgzs/8AtPoCp4eHofqixohHD5KQadxPvihlUTEidwv8lIAn/wBf+yrGhdfkpRbduy+qd9/vk1Ak/wBXQR6nNZsaE3hJ4xbvkpBp4o1V/wDs4n0Klq959EWNCwcVIj2SFGRvngPsEcgegA9SZCrKiZaNs++KLbh3+yrL2t+ItbzdJ9bqupp1ObjEZ3T84HZZc0uWbWnJ+xpJ4cfYCkBwHy/VYx4j/Szvl2EA9UvzTj/Nh5CPUCVxfURXB1j00mbss8IHHPu63zVf5xrbC/K57mAOxWOBtuf2v8+ykKoGwLjLqJPhHoj08FyzQdMccgBxNz76KvVkmXkuKqNfel+aXnlnPlnojhDg1CALAdkg5ZDpSy0nlr3kRDoPIgXtlc3WVpM33Y0dfEnjjNcxulHcB1J9Tc2TdpBK32mYesja7TwMgpUtLnguYap4J6471t6SOa1ne51TWUTVlcrWFGMo7I986jtLvdRpacQSAbYX/wCDlzMSnRNz/a7/ABI+q0tKJl68mbnaWDmVSdJCxlyJWlpRMvWkzZhcbwL3zCFjxHh2SWsI+DHcl5Neq3uPfB8gD6qTWAbGnmST3Km0AZA88MepIUTX49jP+An1Xts8NEnPgWy3iw7yAk14P9J5eb5ArO/SBPxxya0nu8uPok7xVn/k7m4n0MD0WckaUWazWb8OKMrZehgqzkHO7x3JAXLPi5/laB74fdVVNMqO2x74ysPURtabOzUcQP5QeLp9AFQNKA+IjoI/yP0XKOI5uPvhkkKI3n3yWHq+EbWmdM+JMHsn0sEj4lOTB1y7RCwBoGQUzOxZc5M0oRNDtMqbC1vSPRUPquPxPPqoYUxRvmsbs3suAbHEqxtWNw9VE0uKQYjEsiw6QUtcVCEiCqiyZZjSxquUJCyeJGJRlEqIlKJUZRKSJIlQlEqAliQHqCMSiJY08SrxIxJIslMPWStpzGmHOAO79FU3xZhyJMcPuhtLkjoSiVzXeKbh6qNHSatScLdsWH1Kz3ImsGdNCxjw+vx/5BCx3l4Zrtsma7ztjt84lJzScyT6/NKSiV13OZIMHv8ARO25KLJFt0UVk8SU+yokJFwSRYTxUpVAeeaNYojRiHsJ6xUApklRFlTSYIEEzcxsAIEmeavBWCHYiWkQRB/5Yt28BWhx2lOwGuU5XN0uoIB2gy3gciexI6rVTqSAg1W1lxSKiCmAoBwowrA0+ym4DaffsFYepBcs6R0py4RVhUSFYQJ2ptjd81zfUaaOq6XUZSXhQ1w2SeiurYbWgmdgvF7dJVYoTeSukJqSs5T03CVCNT2SoO0kb1dS8NDrkkdCfls6rSPBWAi5PQD1MrVmcWc4aUDkJTFVdM+HgZAHrPfYpM0dwygcmtP0VkOBzAx5yaT0VlPRHHMgcMz2C6LqEjzXtvn5qFLQ2jYL8OKMmWKODpX4eqPeHOeCNhOOY3BoaQLzaVv0X8NU2ukuceo+y6VYEDf79FW6oc088g1TNGj6DTbkJO83NuJWiBK59StvFuV56KJ06LYSOZy9FnZHTc6iFwj4pGZAO61vRCdgy+xjxIL1S2pwVi2cSwVFIVVmNdozLRwJCgdNZvPQH5oE1FyG9lkPiQ3E9h9VVU8SOwDqSfsjJDizoOaEpOUSuYNPfvjkB9ZUKmkPj4ndz9FnNDgzrtI5dfur9H0Zz/gGLiL+q8zSB2+q9J+EfEQHOY6RY3jy/EIE7CZU5P2QxinyzYzwaodgHNw+QWhn4fdteBykrqfmG7+11WdNGzrfLmuec3wjv2tNcs51T8KscQXVH2mzQ0TI2yDz6LZS8FpD+p0b3f8AWFYdKO4epWLTNC1vxueQf5QcLR0H3R/cYPtrhWdJmh0xkwdb/NcjxnxGkQGteJBIOHZv2b1rBgQJgC19iodoVOZLGA5zhHUz9VPTb5ZdxL8qMgoxTLrkDPYduwlc389VccLKMni+Wx/c2QM/VempN47f5bc5VpZPHnf5rK6ePvudJdRN/ldHD0bQ6ricYpNGyC55N+YA291rp+H3iCTvwgNy4yV0AzYIUmD9/wBVrsx8Ge7L3ZmGhti7RGeXM5KxrG7BA92V0TYJ4F0UVHg5tuRDVjjy92QaQUizn75JN9OZzzUKIOpKBpkK4E70Odw9ArcaRkqVIF0A7/mrKzQSB7/TYouoR8PbPnl1VbSMpKyupHXoqHbLQk+iY+GMjE/LCoOfAz23Fp6DatRZiS3NBbI/XcoPoj729lPRja89Y9d2am50HZ8uwWWjaexmOhzeShbMM3QqiNbPBKIFmCeMn5lea/GujNa+nhaACwiwAycP+y6R8QedtuvyKzaTQFSMd4y65qwl7sHKPsjy4Ctp6K51wCeXbvwXo6ehNAgCOMCR6LQrAMjyNSk4TYkjMASR0C2aF4M+oJdLBtxAA9G594XosaC5aUaMXvyYKXgTBmXHsB1haWeEUtrQecn1VwqwjXJxGxs0NgyY0f7QrmwNgVDKxVhqzsHu6qEvFX33TDxtWXFxQHzZIWbg8JAzyWNpjb74eikKqi3NhhAI92WQvHbn9M0jUtc23jIbhP7IobN9tnRSxLIyuAQMs+ER+/7q4O9/VBouKTnblU6r6oZV2Tf9kg2SNP36KbXbve1QxT75/qmAEUPBLEkFAHhbbwspbUDyJ9SN88ufZGL3PyTc3ekaQN4E+wqyorBBd06+7KWr979lxmohsk9RyG1WgX580sFRTXbx7ZjcstNhlxMRAge/12ddtSnbLlwzVdOnu970pbGZckaAM34neeGcQou0cfcR3tmFFrIJzv7P0KsxOH2A6jn9USW5RewwwDh1IQoY3bCemH6uTWaN5I5eNMVFVdTDPf0Xazzljak+81Js+/qo4Rt+mUGMzx9UMaTn2B9VWNE0FGEp8Om249lBoRQHIKHN9/sggBUiYyUcM++qsDAMvfPeoiuff7qQKjUacQiw22EWi0z63VgcNqhoiUn1wBfttM7vVTDwT7ug0xmQOZi07lEV6gEbRmRc57T+6jQoua65nbtm0DptVt56+5T6ooi5jSBOZn7e5Sa8xu3Xyz4C2XqoUn7+k7Va02mw28hI+yaAkGnZnsntHFXMb75+/cKltQzERax37877lZrMsvdoRRpOi1jfn9uHJIg7OHO2Y55ox87cd6fD3y370UasQO/37+ysDvez3mqrTPry2T7yQOXWOsT0SFltknqmOPDglUeenuPt1VRWSpiMtym12/6TxVTXcEGpyWsTClRa823rNo+jAEuEyd5MAbgNiseVTUJH32fNNA5bljpk9knVCFEE/pxneqn6RFs7bASOhjimjNkif/KPfNCo/NRsPQFCKRWZW5+94U6f0QhAl/v/ABSPv0SQg0x7RyHqpkfT5IQohU9qpqm/UfMIQlGWWOz7fVV0zl0+qEIZstdu5KeL+HW/sH+SEIkMCppsOR+QKnu5IQtmCRN1Crn73oQpE+C0iymcxzQhBLkg531VoNuhKEJF8knZdPoVL+QdEkIZIjUzHMf4qDvjZ1+bAhCkDNIyHX6qiofMP7Z64s0IWgZl0txk32D/APK17On2TQpGRu99gojb1TQkiqpkeZVdTbyPyQhRGVlQgCCe6EIU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AR"/>
          </a:p>
        </p:txBody>
      </p:sp>
      <p:sp>
        <p:nvSpPr>
          <p:cNvPr id="1032" name="AutoShape 8" descr="data:image/jpg;base64,/9j/4AAQSkZJRgABAQAAAQABAAD/2wCEAAkGBhQSEBQUEhQVFRQWFRcVFBcXFBUVGBQVFRQVFBUUFBQXHCceFxojGRUXHy8gIycpLCwsFx4xNTAqNSYrLCkBCQoKDgwOGg8PGiwkHCQpLCwsLCwsLCwsLCksLCwsLCwsLCwsLCksKSwsLCksLCwsLCksKSwsLCwsLCwsLCwpKf/AABEIAMIBAwMBIgACEQEDEQH/xAAbAAACAwEBAQAAAAAAAAAAAAAAAQIDBAUGB//EAD0QAAEDAgIIBAQEBQQCAwAAAAEAAhEDIRIxBBNBUWFxgZEFIqHwMrHB0QYU4fEjQlJyshWCktJi8oOiwv/EABoBAQEBAQEBAQAAAAAAAAAAAAEAAgMEBQb/xAAtEQACAgEDAwMCBQUAAAAAAAAAAQIREgMhMQQTURRBoQVhIjJCUoEVI2KR0f/aAAwDAQACEQMRAD8A+jQnClCcL6lnzaIwnClCIVY0KEQpQnCrKiMJwnCcIsaIwnClCIRZURhOFKEQqyojCcKUIhVlRGEQpohFlRGEwE4ThVjRGE4ThEIsqFCIUoRCrGiKFJKFWNCQmkjIsQQmhWQ0JIGcky1NWRUJCEKyLESE0KyLEohNNEIyChJpwgBGQ4gnCcIVkWIkITRmWIJoCashxFCcJoVkGIoThNCMhxEhNCsixBCEIyHEcISQrMcQRKElnIcRylKSEZDiOUkpRKsjWI5RKiiUZFiSlKUpRKcixHKUolKVZFiOUJIVkWIk0pTlZyM4gAnCJRKshxCEEIRKMhxCEJJhGQ4jQlKJVkWJJOVCUYlZFiWSlKhiRiVkOJZKJVeJPGjIsSaJUMaWJWRYk5SlQL0i9GRrEsJUcSrL1HErIcS0uRiVONGNFjiW4kYlTjRrE2WJbiRiVWsSxqsqLsSMSpxo1irLEuxIxKjWJaxVliX4kKjWJKssS0PTxrJrE9Ys2WJr1iNYsmtRrVWOJs1iWsWPWo1qLLE2axLWLJrVE1lDibdalrVj1qWuUWJt1qNYsJrKDtKta94zyzz7LEpqPLNrTb4OhrEtYuT/AKswRiexpMwC4AmDBsYWhmkSJBkHIi60nkrQONOmbtajWrFrUa1IUbdcjWrFrUa1Q0bDVUdasutUdYoqNetS1iy61RdXA2qGjZrUjVXOdp7QJmRwv7yVJ8XZvk7oV9xxfB1dakai5Q8TnIT1+yh+cc74U2ODOvrVB2lAZkDquMaztrvU/RHft9llzjHlmlpSfsdd2nNG1VnxIbL+i5b+6KbsMuILWxckbOZyR3YeUa7MvB0vzzs4t19Sm3xEbfuuMfGqRNqgtO7lO1JviNNxjECevs+ilqLyL0vsdk+JN3oWOAMnU4/tB9ZQjv6fkOxLwa9en+YXLFcf1tg5HF5T/uNv2SZXkSDaJnZwjfN+y25wW7ZyUJv2OodIR+YXD0fTqj8WFgMQLOgAk7czlu7Kyn4gWvcHCm7DBLDJkOsAbZ8SAFxfU6dffwdfT6lnY/MI/MLh6TpLpOrwtgAxicbkAQ1rWwB3UNF0HE9rqrycLjhgmJgGYNj2t6LD6qCV0dF0s/J236aAYJgzF7XUHOxD4iLkWMZEhYdNiq6MRIGrLRhxNxMJde+9rRs+qnSLiA3bMX8s53DSSY3bF49bXlOKS2Z6tHSjCTk90aKPiDW1NW50+VpH9RBJBOUHLfKjV02HWcHAuDRBADRjwnG4FxyvMjIqFXwNhLXvfULoggB0CPNm3OD81j0XS2sxsaKlQSXAtJJwhrJgtIE2OV+cqWpPHZtmJRjlwjnaa7Sw7C13lLiS4GQ0WAAO6+ZJM2m9+hT8Fm7qz2uscQM7B8Xlg2MbrjerH+PBoDdU8zLgXVIdcOAkRIkYs+PArNptU4X/AMemLOMCZtNoJJnosqcns9jVJWzJpWhUQ5xruLyB5KrCKbm4cwWhrhPmByAOE3ldPQvCa7C11KuH0yJDH2kOOL4SA5tiDGySIXl9C8S/jGm4w0n4rG8Scjl9l0KdejTDW4ccGC4m5aDINiBwHVehynp7JnFRjPejqUvHajnmlhYKktw4nHCZcQcUCWxHGeC6VTSnNgOAJiTgJeAbA2iczay4DfCqDZJqAkx5i7LaMItbqeQV1Dx5tOGkgAeoE/BJJIgWn0KPVSb/AA7/AMGvTRS3O4dJMTheYEnykdIMGYv23o0fSdYxzmBxwmCC2DMTkJORXMo+K0apl9bymPKC5lvOR5syZ2AjPlOKj4ySBqmML6mJsgMBkNDrkzYh2+8FHqNUuzpnopqZhjoiT2mFlxVXG7msExAEu7k/RcceMaZ5hqy45Ow6sbM9vouoynUgY2ecsxESPiwuPxC0TtG7ksamvqNVa/g6R0YRdtEfENK1bJFQ54YIBvJbIgWuOSzV/E6dhixWknzWJzzOyyuoNBb/ABS0OIOJoeTFzI81yOag7RGh7BgwtLi0lzhJAHlwt2gm2WxZ0+olFVualoxbvgznT6RMOMt2m/TiujWpNbScaQDCWm+EyRwFiTuWl9JjWkBgMA2NuoAETyCx6EaREimfI6XGbYiKclwJG4GL7d9+M9buu37HSOn21sXUabyCXBry4QHfBttYTO3OFU/w6q431cc3HuYk91s0NzQxrGmYGeLEeMk7ZPotQJ5LK6jVh+EXpwluc1k0WjWPbhxWDWEkndiJsnpung0Q6HBj3FrTbY4x5Z5hdE1nDERBIIDQSLjbllkuZpFQOLYp4nuqEOcA5zGjG5pJc2wi3qhxydy5sy9lS4L9C8Ba+XYnNcHOabNjE0kSPXut9Tw9rmgjF5cQEzBI1gBc0/EAXuI6bhBoRDQWgYfMTA2NIsT2I6KDdLDsTS5hMuAaHAmBcWmZiCQuLyyFLYx6N+FNHqBzoI8xsDaLRHD7Ir/hjRm7HSTbzGM1doniGrOAASGAxMWFR4mDJiCOyz1vFASAWmWAlsXkgCcvrvXoi8p1Zh3FWKv4HSc4ucTJufN+iFjrgudiLcwD8OyBGXBCu2zrkebqaNUcZdVpEHMQ5oIjI4CLKFbTHwAdJAwhrWwG2aBMDf13K7CN/qmAOK++ujfvL4PgS65PiPyadb5QHaQagE+YgmRfc4COivp0qRzrNy2scR2L7wsGD3JTDdyz6He8vhD6/wDx+ToihSaC0aU5rTMhogea3wkx6bBEKOkspQcGkPlxP9PlBINu3NYg2NiccE+h8zf+kXr64ivk16NWpUiCKxJAgnVkktMw2WmLSb5yrqXjlOWkuccIwyWOE3mwudg7rnYBKCzksy+nxlu5P4NR+oyW2KPQD8XUxHlcQCTEG8tiDbquT/rAnJrrmJ0cDC0kkNEOAgE5xzVAYkGIX06Hl/H/AAn9Ql7RXyWaT4454h2sAuDhGEVAQBDhJjblvWSnpbB8TKuZMho2kE24kDfktDqe8J6r3K16CFVbM+vl+1FJ0jRzMtqSbWpu3RaLCylR1IPlFVgIg+Sxm9yQSLxeR2VupHE909Wj0Ef3M1/UJftRkrGkX3Y8jOd5Oc709IGjv+JpOFsCRhs0fC0x6LYKQ3IZorbWHNXoY+0mXr5e8UcijpGjttqzPWMW+JtZdLRNI0Zrg4Q0tyvitEbCRkr/AMs3cCpjRGk3Dd+SxLob/WzUeur9BSzxmgD5JMCDAeAB1gLSfxCwsNw5pNU4dbgJJbpDRb4hiDKY4GsDm1Qd4fTmIaf9oVGleEUnN8zQG/8AHtGa4y6BRW0juuuze6NdStomJocxhGMiTVcYAdpDcdzfyhp/+Vv9IWZujN1wfo9LR3unFiZjquGEWLp8sTAyzI3rmf6axrv4WIDb5iZ6TC109C3ho3wCO5BXlcMHSZ604yW63OrpekV34nVGuN7+RrQMLmsBDscDIWA37Sq6Olio4sfTc4h0EY2Nw2YHTAMjCQYN/JYZKiiC1uEOIbnAJjOZjfN0qtEOMu839wDu05KQNHeGitabAluRxHymb3AZlvvZYKukFhl2pDAHvbqxVdUwU3tDoL3RMOmLCQevPGisxB2EYg4umP5jck7+qsfSaYkDbGyMRkxuk3WVGhvyd0ac0timS5wbibLWEESWmA0STY7dhUdD0qofLqiwZulgAPmyBzm5J7rjUQ1pmN2WdiDn0WqlVJGHW1GgiJxkxDc4nfKy4VwKfk1eL+N1cVnQALt1RgmQfK8gjqR0WbRtMc6C2jJLTjlgMnAcnBom9ptyVbQQ69Vz/KAPNcOmC4XOYK7Ph2h6S9jHiucJbkYabNLbw20uupVFbmJZe3BztH0DSqlTWRcAtAxUw1omcoJJ5rfR/D1YOLiWiYxDE7ISIFoAhxsLLo0tCrNaMVTEQ0AuNR4khsFxAEXMH5Ln+H+E1qelOq1dIY6jDzq8b3RikizrWVn7IqfNms6E4W83eofVC3/maP8AVS7sTWe4/BUfMm1T9psgE8ek/Oyc8COcBSYfYJP2X6qz81Qp4Ht90yOB7Jgzs/8AtPoCp4eHofqixohHD5KQadxPvihlUTEidwv8lIAn/wBf+yrGhdfkpRbduy+qd9/vk1Ak/wBXQR6nNZsaE3hJ4xbvkpBp4o1V/wDs4n0Klq959EWNCwcVIj2SFGRvngPsEcgegA9SZCrKiZaNs++KLbh3+yrL2t+ItbzdJ9bqupp1ObjEZ3T84HZZc0uWbWnJ+xpJ4cfYCkBwHy/VYx4j/Szvl2EA9UvzTj/Nh5CPUCVxfURXB1j00mbss8IHHPu63zVf5xrbC/K57mAOxWOBtuf2v8+ykKoGwLjLqJPhHoj08FyzQdMccgBxNz76KvVkmXkuKqNfel+aXnlnPlnojhDg1CALAdkg5ZDpSy0nlr3kRDoPIgXtlc3WVpM33Y0dfEnjjNcxulHcB1J9Tc2TdpBK32mYesja7TwMgpUtLnguYap4J6471t6SOa1ne51TWUTVlcrWFGMo7I986jtLvdRpacQSAbYX/wCDlzMSnRNz/a7/ABI+q0tKJl68mbnaWDmVSdJCxlyJWlpRMvWkzZhcbwL3zCFjxHh2SWsI+DHcl5Neq3uPfB8gD6qTWAbGnmST3Km0AZA88MepIUTX49jP+An1Xts8NEnPgWy3iw7yAk14P9J5eb5ArO/SBPxxya0nu8uPok7xVn/k7m4n0MD0WckaUWazWb8OKMrZehgqzkHO7x3JAXLPi5/laB74fdVVNMqO2x74ysPURtabOzUcQP5QeLp9AFQNKA+IjoI/yP0XKOI5uPvhkkKI3n3yWHq+EbWmdM+JMHsn0sEj4lOTB1y7RCwBoGQUzOxZc5M0oRNDtMqbC1vSPRUPquPxPPqoYUxRvmsbs3suAbHEqxtWNw9VE0uKQYjEsiw6QUtcVCEiCqiyZZjSxquUJCyeJGJRlEqIlKJUZRKSJIlQlEqAliQHqCMSiJY08SrxIxJIslMPWStpzGmHOAO79FU3xZhyJMcPuhtLkjoSiVzXeKbh6qNHSatScLdsWH1Kz3ImsGdNCxjw+vx/5BCx3l4Zrtsma7ztjt84lJzScyT6/NKSiV13OZIMHv8ARO25KLJFt0UVk8SU+yokJFwSRYTxUpVAeeaNYojRiHsJ6xUApklRFlTSYIEEzcxsAIEmeavBWCHYiWkQRB/5Yt28BWhx2lOwGuU5XN0uoIB2gy3gciexI6rVTqSAg1W1lxSKiCmAoBwowrA0+ym4DaffsFYepBcs6R0py4RVhUSFYQJ2ptjd81zfUaaOq6XUZSXhQ1w2SeiurYbWgmdgvF7dJVYoTeSukJqSs5T03CVCNT2SoO0kb1dS8NDrkkdCfls6rSPBWAi5PQD1MrVmcWc4aUDkJTFVdM+HgZAHrPfYpM0dwygcmtP0VkOBzAx5yaT0VlPRHHMgcMz2C6LqEjzXtvn5qFLQ2jYL8OKMmWKODpX4eqPeHOeCNhOOY3BoaQLzaVv0X8NU2ukuceo+y6VYEDf79FW6oc088g1TNGj6DTbkJO83NuJWiBK59StvFuV56KJ06LYSOZy9FnZHTc6iFwj4pGZAO61vRCdgy+xjxIL1S2pwVi2cSwVFIVVmNdozLRwJCgdNZvPQH5oE1FyG9lkPiQ3E9h9VVU8SOwDqSfsjJDizoOaEpOUSuYNPfvjkB9ZUKmkPj4ndz9FnNDgzrtI5dfur9H0Zz/gGLiL+q8zSB2+q9J+EfEQHOY6RY3jy/EIE7CZU5P2QxinyzYzwaodgHNw+QWhn4fdteBykrqfmG7+11WdNGzrfLmuec3wjv2tNcs51T8KscQXVH2mzQ0TI2yDz6LZS8FpD+p0b3f8AWFYdKO4epWLTNC1vxueQf5QcLR0H3R/cYPtrhWdJmh0xkwdb/NcjxnxGkQGteJBIOHZv2b1rBgQJgC19iodoVOZLGA5zhHUz9VPTb5ZdxL8qMgoxTLrkDPYduwlc389VccLKMni+Wx/c2QM/VempN47f5bc5VpZPHnf5rK6ePvudJdRN/ldHD0bQ6ricYpNGyC55N+YA291rp+H3iCTvwgNy4yV0AzYIUmD9/wBVrsx8Ge7L3ZmGhti7RGeXM5KxrG7BA92V0TYJ4F0UVHg5tuRDVjjy92QaQUizn75JN9OZzzUKIOpKBpkK4E70Odw9ArcaRkqVIF0A7/mrKzQSB7/TYouoR8PbPnl1VbSMpKyupHXoqHbLQk+iY+GMjE/LCoOfAz23Fp6DatRZiS3NBbI/XcoPoj729lPRja89Y9d2am50HZ8uwWWjaexmOhzeShbMM3QqiNbPBKIFmCeMn5lea/GujNa+nhaACwiwAycP+y6R8QedtuvyKzaTQFSMd4y65qwl7sHKPsjy4Ctp6K51wCeXbvwXo6ehNAgCOMCR6LQrAMjyNSk4TYkjMASR0C2aF4M+oJdLBtxAA9G594XosaC5aUaMXvyYKXgTBmXHsB1haWeEUtrQecn1VwqwjXJxGxs0NgyY0f7QrmwNgVDKxVhqzsHu6qEvFX33TDxtWXFxQHzZIWbg8JAzyWNpjb74eikKqi3NhhAI92WQvHbn9M0jUtc23jIbhP7IobN9tnRSxLIyuAQMs+ER+/7q4O9/VBouKTnblU6r6oZV2Tf9kg2SNP36KbXbve1QxT75/qmAEUPBLEkFAHhbbwspbUDyJ9SN88ufZGL3PyTc3ekaQN4E+wqyorBBd06+7KWr979lxmohsk9RyG1WgX580sFRTXbx7ZjcstNhlxMRAge/12ddtSnbLlwzVdOnu970pbGZckaAM34neeGcQou0cfcR3tmFFrIJzv7P0KsxOH2A6jn9USW5RewwwDh1IQoY3bCemH6uTWaN5I5eNMVFVdTDPf0Xazzljak+81Js+/qo4Rt+mUGMzx9UMaTn2B9VWNE0FGEp8Om249lBoRQHIKHN9/sggBUiYyUcM++qsDAMvfPeoiuff7qQKjUacQiw22EWi0z63VgcNqhoiUn1wBfttM7vVTDwT7ug0xmQOZi07lEV6gEbRmRc57T+6jQoua65nbtm0DptVt56+5T6ooi5jSBOZn7e5Sa8xu3Xyz4C2XqoUn7+k7Va02mw28hI+yaAkGnZnsntHFXMb75+/cKltQzERax37877lZrMsvdoRRpOi1jfn9uHJIg7OHO2Y55ox87cd6fD3y370UasQO/37+ysDvez3mqrTPry2T7yQOXWOsT0SFltknqmOPDglUeenuPt1VRWSpiMtym12/6TxVTXcEGpyWsTClRa823rNo+jAEuEyd5MAbgNiseVTUJH32fNNA5bljpk9knVCFEE/pxneqn6RFs7bASOhjimjNkif/KPfNCo/NRsPQFCKRWZW5+94U6f0QhAl/v/ABSPv0SQg0x7RyHqpkfT5IQohU9qpqm/UfMIQlGWWOz7fVV0zl0+qEIZstdu5KeL+HW/sH+SEIkMCppsOR+QKnu5IQtmCRN1Crn73oQpE+C0iymcxzQhBLkg531VoNuhKEJF8knZdPoVL+QdEkIZIjUzHMf4qDvjZ1+bAhCkDNIyHX6qiofMP7Z64s0IWgZl0txk32D/APK17On2TQpGRu99gojb1TQkiqpkeZVdTbyPyQhRGVlQgCCe6EIU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AR"/>
          </a:p>
        </p:txBody>
      </p:sp>
      <p:pic>
        <p:nvPicPr>
          <p:cNvPr id="1034" name="Picture 10" descr="http://www.web-provence.com/photos/pointe-rouge.jpg"/>
          <p:cNvPicPr>
            <a:picLocks noChangeAspect="1" noChangeArrowheads="1"/>
          </p:cNvPicPr>
          <p:nvPr/>
        </p:nvPicPr>
        <p:blipFill>
          <a:blip r:embed="rId4" cstate="print"/>
          <a:srcRect/>
          <a:stretch>
            <a:fillRect/>
          </a:stretch>
        </p:blipFill>
        <p:spPr bwMode="auto">
          <a:xfrm>
            <a:off x="3059832" y="1268760"/>
            <a:ext cx="4320480" cy="3240360"/>
          </a:xfrm>
          <a:prstGeom prst="rect">
            <a:avLst/>
          </a:prstGeom>
          <a:noFill/>
        </p:spPr>
      </p:pic>
    </p:spTree>
  </p:cSld>
  <p:clrMapOvr>
    <a:masterClrMapping/>
  </p:clrMapOvr>
  <p:transition advTm="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1185528"/>
            <a:ext cx="8219256" cy="1019336"/>
          </a:xfrm>
        </p:spPr>
        <p:txBody>
          <a:bodyPr>
            <a:normAutofit fontScale="90000"/>
          </a:bodyPr>
          <a:lstStyle/>
          <a:p>
            <a:r>
              <a:rPr lang="fr-FR" dirty="0" smtClean="0"/>
              <a:t>Marseille est un lieu très touristique. Elle est visitée  par beaucoup des gens pendant tout l’année. Pour cette raison il offre une grande variété de logement. Marseille  a hôtels a partir de cinq étoiles jusqu’a des petits hôtels.</a:t>
            </a:r>
            <a:r>
              <a:rPr lang="es-AR" dirty="0" smtClean="0"/>
              <a:t/>
            </a:r>
            <a:br>
              <a:rPr lang="es-AR" dirty="0" smtClean="0"/>
            </a:br>
            <a:r>
              <a:rPr lang="fr-FR" dirty="0" smtClean="0"/>
              <a:t>Á continuation  une liste avec les hôtels cinq étoiles du Marseille :</a:t>
            </a:r>
            <a:r>
              <a:rPr lang="es-AR" dirty="0" smtClean="0"/>
              <a:t/>
            </a:r>
            <a:br>
              <a:rPr lang="es-AR" dirty="0" smtClean="0"/>
            </a:br>
            <a:endParaRPr lang="es-AR" dirty="0"/>
          </a:p>
        </p:txBody>
      </p:sp>
      <p:sp>
        <p:nvSpPr>
          <p:cNvPr id="8" name="7 Marcador de texto"/>
          <p:cNvSpPr>
            <a:spLocks noGrp="1"/>
          </p:cNvSpPr>
          <p:nvPr>
            <p:ph type="body" idx="2"/>
          </p:nvPr>
        </p:nvSpPr>
        <p:spPr>
          <a:xfrm>
            <a:off x="457200" y="214424"/>
            <a:ext cx="8291264" cy="914400"/>
          </a:xfrm>
        </p:spPr>
        <p:txBody>
          <a:bodyPr>
            <a:normAutofit/>
          </a:bodyPr>
          <a:lstStyle/>
          <a:p>
            <a:pPr algn="ctr"/>
            <a:r>
              <a:rPr lang="es-AR" sz="4600" dirty="0" smtClean="0"/>
              <a:t>MARSEILLE</a:t>
            </a:r>
            <a:endParaRPr lang="es-AR" sz="4600" dirty="0"/>
          </a:p>
        </p:txBody>
      </p:sp>
      <p:sp>
        <p:nvSpPr>
          <p:cNvPr id="7" name="6 Marcador de contenido"/>
          <p:cNvSpPr>
            <a:spLocks noGrp="1"/>
          </p:cNvSpPr>
          <p:nvPr>
            <p:ph sz="half" idx="1"/>
          </p:nvPr>
        </p:nvSpPr>
        <p:spPr>
          <a:xfrm>
            <a:off x="457200" y="2283296"/>
            <a:ext cx="8363272" cy="3954016"/>
          </a:xfrm>
        </p:spPr>
        <p:txBody>
          <a:bodyPr/>
          <a:lstStyle/>
          <a:p>
            <a:r>
              <a:rPr lang="fr-FR" sz="1600" dirty="0" smtClean="0"/>
              <a:t>Hôtel Sofitel Marseille Vieux Port - 190 €*</a:t>
            </a:r>
          </a:p>
          <a:p>
            <a:r>
              <a:rPr lang="es-AR" sz="1600" dirty="0" smtClean="0">
                <a:hlinkClick r:id="rId2"/>
              </a:rPr>
              <a:t>http://www.sofitel.com/es/hotel-0542-sofitel-marseille-vieux-port/index.shtml</a:t>
            </a:r>
            <a:endParaRPr lang="es-AR" sz="1600" dirty="0" smtClean="0"/>
          </a:p>
          <a:p>
            <a:r>
              <a:rPr lang="fr-FR" sz="1600" dirty="0" smtClean="0"/>
              <a:t>Grand Hôtel Beauvau Vieux Port  - 138 €</a:t>
            </a:r>
            <a:r>
              <a:rPr lang="fr-FR" sz="1600" dirty="0" smtClean="0"/>
              <a:t>*</a:t>
            </a:r>
          </a:p>
          <a:p>
            <a:r>
              <a:rPr lang="es-AR" sz="1600" dirty="0" smtClean="0">
                <a:hlinkClick r:id="rId3"/>
              </a:rPr>
              <a:t>http://</a:t>
            </a:r>
            <a:r>
              <a:rPr lang="es-AR" sz="1600" dirty="0" smtClean="0">
                <a:hlinkClick r:id="rId3"/>
              </a:rPr>
              <a:t>www.accorhotels.com/fr/hotel-1293-grand-hotel-beauvau-marseille-vieux-port/index.shtml</a:t>
            </a:r>
            <a:endParaRPr lang="es-AR" sz="1600" dirty="0" smtClean="0"/>
          </a:p>
          <a:p>
            <a:r>
              <a:rPr lang="fr-FR" sz="1600" dirty="0" smtClean="0"/>
              <a:t>La Résidence du Vieux </a:t>
            </a:r>
            <a:r>
              <a:rPr lang="fr-FR" sz="1600" dirty="0" smtClean="0"/>
              <a:t>Port - 170 </a:t>
            </a:r>
            <a:r>
              <a:rPr lang="fr-FR" sz="1600" dirty="0" smtClean="0"/>
              <a:t>€</a:t>
            </a:r>
            <a:r>
              <a:rPr lang="fr-FR" sz="1600" dirty="0" smtClean="0"/>
              <a:t>*</a:t>
            </a:r>
          </a:p>
          <a:p>
            <a:r>
              <a:rPr lang="es-AR" sz="1600" dirty="0" smtClean="0">
                <a:hlinkClick r:id="rId4"/>
              </a:rPr>
              <a:t>http://www.hrvpm.com</a:t>
            </a:r>
            <a:r>
              <a:rPr lang="es-AR" sz="1600" dirty="0" smtClean="0">
                <a:hlinkClick r:id="rId4"/>
              </a:rPr>
              <a:t>/</a:t>
            </a:r>
            <a:endParaRPr lang="es-AR" sz="1600" dirty="0" smtClean="0"/>
          </a:p>
          <a:p>
            <a:r>
              <a:rPr lang="fr-FR" sz="1600" dirty="0" smtClean="0"/>
              <a:t>Hôtel Pullman Palm Beach </a:t>
            </a:r>
            <a:r>
              <a:rPr lang="fr-FR" sz="1600" dirty="0" smtClean="0"/>
              <a:t>-  </a:t>
            </a:r>
            <a:r>
              <a:rPr lang="fr-FR" sz="1600" dirty="0" smtClean="0"/>
              <a:t>155 €</a:t>
            </a:r>
            <a:r>
              <a:rPr lang="fr-FR" sz="1600" dirty="0" smtClean="0"/>
              <a:t>*</a:t>
            </a:r>
          </a:p>
          <a:p>
            <a:r>
              <a:rPr lang="es-AR" sz="1600" dirty="0" smtClean="0">
                <a:hlinkClick r:id="rId5"/>
              </a:rPr>
              <a:t>http://</a:t>
            </a:r>
            <a:r>
              <a:rPr lang="es-AR" sz="1600" dirty="0" smtClean="0">
                <a:hlinkClick r:id="rId5"/>
              </a:rPr>
              <a:t>www.accorhotels.com/fr/hotel-3485-pullman-marseille-palm-beach/index.shtml</a:t>
            </a:r>
            <a:endParaRPr lang="es-AR" sz="1600" dirty="0" smtClean="0"/>
          </a:p>
          <a:p>
            <a:r>
              <a:rPr lang="fr-FR" sz="1600" dirty="0" smtClean="0"/>
              <a:t>Hôtel Radisson </a:t>
            </a:r>
            <a:r>
              <a:rPr lang="fr-FR" sz="1600" dirty="0" err="1" smtClean="0"/>
              <a:t>Blu</a:t>
            </a:r>
            <a:r>
              <a:rPr lang="fr-FR" sz="1600" dirty="0" smtClean="0"/>
              <a:t> Marseille Vieux Port </a:t>
            </a:r>
            <a:r>
              <a:rPr lang="fr-FR" sz="1600" dirty="0" smtClean="0"/>
              <a:t>-  </a:t>
            </a:r>
            <a:r>
              <a:rPr lang="fr-FR" sz="1600" dirty="0" smtClean="0"/>
              <a:t>140 €</a:t>
            </a:r>
            <a:r>
              <a:rPr lang="fr-FR" sz="1600" dirty="0" smtClean="0"/>
              <a:t>*</a:t>
            </a:r>
          </a:p>
          <a:p>
            <a:r>
              <a:rPr lang="es-AR" sz="1600" dirty="0" smtClean="0">
                <a:hlinkClick r:id="rId6"/>
              </a:rPr>
              <a:t>http://</a:t>
            </a:r>
            <a:r>
              <a:rPr lang="es-AR" sz="1600" dirty="0" smtClean="0">
                <a:hlinkClick r:id="rId6"/>
              </a:rPr>
              <a:t>www.radissonblu.fr/hotel-marseille</a:t>
            </a:r>
            <a:endParaRPr lang="es-AR" sz="1600" dirty="0" smtClean="0"/>
          </a:p>
          <a:p>
            <a:r>
              <a:rPr lang="fr-FR" sz="1600" dirty="0" smtClean="0"/>
              <a:t>DECOH Design &amp; Cosy </a:t>
            </a:r>
            <a:r>
              <a:rPr lang="fr-FR" sz="1600" dirty="0" smtClean="0"/>
              <a:t>Home - 109 </a:t>
            </a:r>
            <a:r>
              <a:rPr lang="fr-FR" sz="1600" dirty="0" smtClean="0"/>
              <a:t>€</a:t>
            </a:r>
            <a:r>
              <a:rPr lang="fr-FR" sz="1600" dirty="0" smtClean="0"/>
              <a:t>*</a:t>
            </a:r>
          </a:p>
          <a:p>
            <a:r>
              <a:rPr lang="es-AR" sz="1600" dirty="0" smtClean="0">
                <a:hlinkClick r:id="rId7"/>
              </a:rPr>
              <a:t>http://www.meuble-appartement-location.com/</a:t>
            </a:r>
            <a:endParaRPr lang="fr-FR" sz="1600" dirty="0" smtClean="0"/>
          </a:p>
          <a:p>
            <a:endParaRPr lang="es-AR" sz="1400" dirty="0" smtClean="0"/>
          </a:p>
          <a:p>
            <a:endParaRPr lang="fr-FR" sz="1400" dirty="0" smtClean="0"/>
          </a:p>
          <a:p>
            <a:endParaRPr lang="es-AR" sz="1400" dirty="0" smtClean="0"/>
          </a:p>
          <a:p>
            <a:endParaRPr lang="es-AR" sz="1400" dirty="0" smtClean="0"/>
          </a:p>
          <a:p>
            <a:pPr>
              <a:buNone/>
            </a:pPr>
            <a:endParaRPr lang="es-AR" sz="2000" dirty="0" smtClean="0"/>
          </a:p>
          <a:p>
            <a:endParaRPr lang="es-AR" sz="2000" dirty="0" smtClean="0"/>
          </a:p>
          <a:p>
            <a:endParaRPr lang="fr-FR" sz="2000" dirty="0" smtClean="0"/>
          </a:p>
          <a:p>
            <a:endParaRPr lang="es-AR" sz="2000" dirty="0" smtClean="0"/>
          </a:p>
          <a:p>
            <a:endParaRPr lang="es-AR" sz="2000" dirty="0" smtClean="0"/>
          </a:p>
          <a:p>
            <a:endParaRPr lang="es-AR" sz="2000" dirty="0" smtClean="0"/>
          </a:p>
          <a:p>
            <a:endParaRPr lang="es-A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8219256" cy="730250"/>
          </a:xfrm>
        </p:spPr>
        <p:txBody>
          <a:bodyPr>
            <a:normAutofit fontScale="90000"/>
          </a:bodyPr>
          <a:lstStyle/>
          <a:p>
            <a:r>
              <a:rPr lang="fr-FR" dirty="0" smtClean="0"/>
              <a:t>Marseille offre cuisine traditionnelle et internationale pour la variété de touristes que visite la ville. Les plats typiques sont faits avec produits comme le poison et la viande</a:t>
            </a:r>
            <a:r>
              <a:rPr lang="fr-FR" dirty="0" smtClean="0"/>
              <a:t>. </a:t>
            </a:r>
            <a:r>
              <a:rPr lang="es-AR" dirty="0" smtClean="0"/>
              <a:t/>
            </a:r>
            <a:br>
              <a:rPr lang="es-AR" dirty="0" smtClean="0"/>
            </a:br>
            <a:endParaRPr lang="es-AR" dirty="0"/>
          </a:p>
        </p:txBody>
      </p:sp>
      <p:sp>
        <p:nvSpPr>
          <p:cNvPr id="3" name="2 Marcador de texto"/>
          <p:cNvSpPr>
            <a:spLocks noGrp="1"/>
          </p:cNvSpPr>
          <p:nvPr>
            <p:ph type="body" idx="2"/>
          </p:nvPr>
        </p:nvSpPr>
        <p:spPr>
          <a:xfrm>
            <a:off x="457200" y="214424"/>
            <a:ext cx="8219256" cy="914400"/>
          </a:xfrm>
        </p:spPr>
        <p:txBody>
          <a:bodyPr>
            <a:normAutofit/>
          </a:bodyPr>
          <a:lstStyle/>
          <a:p>
            <a:pPr algn="ctr"/>
            <a:r>
              <a:rPr lang="es-AR" sz="4600" dirty="0" smtClean="0"/>
              <a:t>MARSEILLE</a:t>
            </a:r>
            <a:endParaRPr lang="es-AR" sz="4600" dirty="0"/>
          </a:p>
        </p:txBody>
      </p:sp>
      <p:sp>
        <p:nvSpPr>
          <p:cNvPr id="4" name="3 Marcador de contenido"/>
          <p:cNvSpPr>
            <a:spLocks noGrp="1"/>
          </p:cNvSpPr>
          <p:nvPr>
            <p:ph sz="half" idx="1"/>
          </p:nvPr>
        </p:nvSpPr>
        <p:spPr>
          <a:xfrm>
            <a:off x="457200" y="1981200"/>
            <a:ext cx="8219256" cy="4472136"/>
          </a:xfrm>
        </p:spPr>
        <p:txBody>
          <a:bodyPr>
            <a:normAutofit fontScale="85000" lnSpcReduction="20000"/>
          </a:bodyPr>
          <a:lstStyle/>
          <a:p>
            <a:pPr>
              <a:lnSpc>
                <a:spcPct val="150000"/>
              </a:lnSpc>
            </a:pPr>
            <a:r>
              <a:rPr lang="fr-FR" sz="2600" dirty="0" smtClean="0"/>
              <a:t>Restaurant  </a:t>
            </a:r>
            <a:r>
              <a:rPr lang="fr-FR" sz="2600" dirty="0" err="1" smtClean="0"/>
              <a:t>Miramar</a:t>
            </a:r>
            <a:endParaRPr lang="fr-FR" sz="2600" dirty="0" smtClean="0"/>
          </a:p>
          <a:p>
            <a:pPr>
              <a:lnSpc>
                <a:spcPct val="150000"/>
              </a:lnSpc>
            </a:pPr>
            <a:r>
              <a:rPr lang="es-AR" sz="2000" dirty="0" smtClean="0">
                <a:hlinkClick r:id="rId2"/>
              </a:rPr>
              <a:t>http://www.bouillabaisse.com/cadre.php</a:t>
            </a:r>
            <a:endParaRPr lang="es-AR" sz="2600" dirty="0" smtClean="0"/>
          </a:p>
          <a:p>
            <a:pPr>
              <a:lnSpc>
                <a:spcPct val="150000"/>
              </a:lnSpc>
            </a:pPr>
            <a:r>
              <a:rPr lang="fr-FR" sz="2600" dirty="0" err="1" smtClean="0"/>
              <a:t>Fonfon</a:t>
            </a:r>
            <a:r>
              <a:rPr lang="fr-FR" sz="2600" dirty="0" smtClean="0"/>
              <a:t> (Restaurant </a:t>
            </a:r>
            <a:r>
              <a:rPr lang="fr-FR" sz="2600" dirty="0" smtClean="0"/>
              <a:t>de spécialités de poissons et </a:t>
            </a:r>
            <a:r>
              <a:rPr lang="fr-FR" sz="2600" dirty="0" smtClean="0"/>
              <a:t>bouillabaisse)</a:t>
            </a:r>
            <a:endParaRPr lang="es-AR" sz="2600" dirty="0" smtClean="0"/>
          </a:p>
          <a:p>
            <a:pPr>
              <a:lnSpc>
                <a:spcPct val="150000"/>
              </a:lnSpc>
            </a:pPr>
            <a:r>
              <a:rPr lang="fr-FR" sz="2600" u="sng" dirty="0" smtClean="0">
                <a:hlinkClick r:id="rId3"/>
              </a:rPr>
              <a:t>http://www.chez-fonfon.com/</a:t>
            </a:r>
            <a:endParaRPr lang="es-AR" sz="2600" dirty="0" smtClean="0"/>
          </a:p>
          <a:p>
            <a:pPr>
              <a:lnSpc>
                <a:spcPct val="150000"/>
              </a:lnSpc>
            </a:pPr>
            <a:r>
              <a:rPr lang="fr-FR" sz="2600" dirty="0" smtClean="0"/>
              <a:t>Une Table au Sud </a:t>
            </a:r>
            <a:endParaRPr lang="es-AR" sz="2600" dirty="0" smtClean="0"/>
          </a:p>
          <a:p>
            <a:pPr>
              <a:lnSpc>
                <a:spcPct val="150000"/>
              </a:lnSpc>
            </a:pPr>
            <a:r>
              <a:rPr lang="fr-FR" sz="2600" u="sng" dirty="0" smtClean="0">
                <a:hlinkClick r:id="rId4"/>
              </a:rPr>
              <a:t>http://www.unetableausud.com/fr_cartes.htm</a:t>
            </a:r>
            <a:endParaRPr lang="es-AR" sz="2600" dirty="0" smtClean="0"/>
          </a:p>
          <a:p>
            <a:pPr>
              <a:lnSpc>
                <a:spcPct val="150000"/>
              </a:lnSpc>
            </a:pPr>
            <a:r>
              <a:rPr lang="en-US" sz="2600" dirty="0" smtClean="0"/>
              <a:t>Chez </a:t>
            </a:r>
            <a:r>
              <a:rPr lang="en-US" sz="2600" dirty="0" err="1" smtClean="0"/>
              <a:t>Jeannot</a:t>
            </a:r>
            <a:endParaRPr lang="es-AR" sz="2600" dirty="0" smtClean="0"/>
          </a:p>
          <a:p>
            <a:pPr>
              <a:lnSpc>
                <a:spcPct val="150000"/>
              </a:lnSpc>
            </a:pPr>
            <a:r>
              <a:rPr lang="en-US" sz="2600" u="sng" dirty="0" smtClean="0">
                <a:hlinkClick r:id="rId5"/>
              </a:rPr>
              <a:t>http://pizzeriachezjeannot.com/htfr/0001.htm</a:t>
            </a:r>
            <a:endParaRPr lang="es-AR" sz="2600" dirty="0" smtClean="0"/>
          </a:p>
          <a:p>
            <a:endParaRPr lang="es-A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617576"/>
            <a:ext cx="8219256" cy="1379376"/>
          </a:xfrm>
        </p:spPr>
        <p:txBody>
          <a:bodyPr>
            <a:normAutofit fontScale="90000"/>
          </a:bodyPr>
          <a:lstStyle/>
          <a:p>
            <a:pPr algn="ctr"/>
            <a:r>
              <a:rPr lang="es-AR" sz="2000" cap="all" dirty="0" smtClean="0"/>
              <a:t>LA </a:t>
            </a:r>
            <a:r>
              <a:rPr lang="fr-FR" sz="2000" cap="all" dirty="0" smtClean="0"/>
              <a:t>Bouillabaisse:</a:t>
            </a:r>
            <a:br>
              <a:rPr lang="fr-FR" sz="2000" cap="all" dirty="0" smtClean="0"/>
            </a:br>
            <a:r>
              <a:rPr lang="fr-FR" dirty="0" smtClean="0"/>
              <a:t>La bouillabaisse est une soupe de fruits de mer fait avec différentes sortes de poissons et des mollusques cuits et les légumes, parfumé avec une variété d' herbes et épices comme l'ail , zeste d'orange , le basilic , le laurier , le fenouil et le safran . Il ya au moins trois types de poissons dans une </a:t>
            </a:r>
            <a:r>
              <a:rPr lang="fr-FR" dirty="0" smtClean="0"/>
              <a:t>bouillabaisse </a:t>
            </a:r>
            <a:r>
              <a:rPr lang="fr-FR" dirty="0" smtClean="0"/>
              <a:t>traditionnelle</a:t>
            </a:r>
            <a:r>
              <a:rPr lang="es-AR" dirty="0" smtClean="0"/>
              <a:t/>
            </a:r>
            <a:br>
              <a:rPr lang="es-AR" dirty="0" smtClean="0"/>
            </a:br>
            <a:r>
              <a:rPr lang="fr-FR" sz="2000" cap="all" dirty="0" smtClean="0"/>
              <a:t/>
            </a:r>
            <a:br>
              <a:rPr lang="fr-FR" sz="2000" cap="all" dirty="0" smtClean="0"/>
            </a:br>
            <a:r>
              <a:rPr lang="es-AR" sz="2000" dirty="0" smtClean="0"/>
              <a:t/>
            </a:r>
            <a:br>
              <a:rPr lang="es-AR" sz="2000" dirty="0" smtClean="0"/>
            </a:br>
            <a:endParaRPr lang="es-AR" sz="2000" dirty="0"/>
          </a:p>
        </p:txBody>
      </p:sp>
      <p:sp>
        <p:nvSpPr>
          <p:cNvPr id="3" name="2 Marcador de texto"/>
          <p:cNvSpPr>
            <a:spLocks noGrp="1"/>
          </p:cNvSpPr>
          <p:nvPr>
            <p:ph type="body" idx="2"/>
          </p:nvPr>
        </p:nvSpPr>
        <p:spPr>
          <a:xfrm>
            <a:off x="457200" y="214424"/>
            <a:ext cx="8147248" cy="914400"/>
          </a:xfrm>
        </p:spPr>
        <p:txBody>
          <a:bodyPr>
            <a:normAutofit/>
          </a:bodyPr>
          <a:lstStyle/>
          <a:p>
            <a:pPr algn="ctr"/>
            <a:r>
              <a:rPr lang="es-AR" sz="4600" dirty="0" smtClean="0"/>
              <a:t>MARSEILLE</a:t>
            </a:r>
            <a:endParaRPr lang="es-AR" sz="4600" dirty="0"/>
          </a:p>
        </p:txBody>
      </p:sp>
      <p:pic>
        <p:nvPicPr>
          <p:cNvPr id="22530" name="Picture 2" descr="250px-Brazilian_bouillabaisse"/>
          <p:cNvPicPr>
            <a:picLocks noChangeAspect="1" noChangeArrowheads="1"/>
          </p:cNvPicPr>
          <p:nvPr/>
        </p:nvPicPr>
        <p:blipFill>
          <a:blip r:embed="rId2" cstate="print"/>
          <a:srcRect/>
          <a:stretch>
            <a:fillRect/>
          </a:stretch>
        </p:blipFill>
        <p:spPr bwMode="auto">
          <a:xfrm>
            <a:off x="2339752" y="3429000"/>
            <a:ext cx="4392488" cy="291661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149</TotalTime>
  <Words>361</Words>
  <Application>Microsoft Office PowerPoint</Application>
  <PresentationFormat>Presentación en pantalla (4:3)</PresentationFormat>
  <Paragraphs>65</Paragraphs>
  <Slides>9</Slides>
  <Notes>0</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Técnico</vt:lpstr>
      <vt:lpstr>MARSEILLE</vt:lpstr>
      <vt:lpstr>MARSEILLE</vt:lpstr>
      <vt:lpstr>Diapositiva 3</vt:lpstr>
      <vt:lpstr>Se déplacer à Marseille</vt:lpstr>
      <vt:lpstr>Des lieux à visiter à Marseille</vt:lpstr>
      <vt:lpstr>Des lieux à visiter à Marseille</vt:lpstr>
      <vt:lpstr>Marseille est un lieu très touristique. Elle est visitée  par beaucoup des gens pendant tout l’année. Pour cette raison il offre une grande variété de logement. Marseille  a hôtels a partir de cinq étoiles jusqu’a des petits hôtels. Á continuation  une liste avec les hôtels cinq étoiles du Marseille : </vt:lpstr>
      <vt:lpstr>Marseille offre cuisine traditionnelle et internationale pour la variété de touristes que visite la ville. Les plats typiques sont faits avec produits comme le poison et la viande.  </vt:lpstr>
      <vt:lpstr>LA Bouillabaisse: La bouillabaisse est une soupe de fruits de mer fait avec différentes sortes de poissons et des mollusques cuits et les légumes, parfumé avec une variété d' herbes et épices comme l'ail , zeste d'orange , le basilic , le laurier , le fenouil et le safran . Il ya au moins trois types de poissons dans une bouillabaisse traditionnelle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MARSEILLE</dc:title>
  <dc:creator>Jesica Francovig</dc:creator>
  <cp:lastModifiedBy>Jesica Francovig</cp:lastModifiedBy>
  <cp:revision>18</cp:revision>
  <dcterms:created xsi:type="dcterms:W3CDTF">2011-04-07T14:42:42Z</dcterms:created>
  <dcterms:modified xsi:type="dcterms:W3CDTF">2011-04-07T19:28:54Z</dcterms:modified>
</cp:coreProperties>
</file>